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0F0"/>
    <a:srgbClr val="E7F0F8"/>
    <a:srgbClr val="174158"/>
    <a:srgbClr val="0B2837"/>
    <a:srgbClr val="FD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2"/>
    <p:restoredTop sz="94655"/>
  </p:normalViewPr>
  <p:slideViewPr>
    <p:cSldViewPr snapToGrid="0">
      <p:cViewPr>
        <p:scale>
          <a:sx n="252" d="100"/>
          <a:sy n="252" d="100"/>
        </p:scale>
        <p:origin x="-82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387440-2F6D-4004-41EF-5163D32B3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570217-CB43-6008-B7D8-65CD4562A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B2F811-19BB-3DE1-E0BF-233BE3A9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A02B6-5C2C-0B5B-594A-2C771A6C6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330C2C-F9A5-F745-B01D-E64182A9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68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35D57-5257-4A81-E0A7-A13C484C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C4DCAF-9EBA-7DBD-54AE-CADFEBE1C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CCB8B2-6481-C33C-60FA-90BCD0DA5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C962EB-2511-9C3C-5B3A-6B79D8C3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751095-EB1B-EF83-162D-598FD157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13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9A3784-43C4-396B-7A1B-BDFF6EC4B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80464C-4A6C-22F5-B05C-ECB355077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A9B32-3061-1623-3AB6-39F52BE3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2F9965-4EC2-9FBD-9985-BE62BE80D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24A7AA-AF03-1DFA-FB95-8EEBAD42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5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AF056-0380-1378-8959-8D25B707E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AAC3AC-1065-6F4D-0E42-9906683B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06D8F6-DC40-A747-3E26-D7E44C24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6E8593-5FF7-FC11-412C-9EB1CA8BA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3990BC-154A-DD38-72ED-E9123B287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91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652CE-E28B-22D7-AAC8-98F2FA47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F97558-1E20-F181-1D3E-E9104D3A8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C6487E-DE36-0FF3-FAAF-5C9D206CE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803911-AC97-838A-6CD3-F49693E5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B7AA0F-35DD-FD4C-E7D9-A048AAA2F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91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89C08-4D4B-1F64-7D4D-53AADC1BF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DF2E9-3391-CC98-F442-6FE00D7A7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6D1AEE-FE5B-6720-BEAB-DCC6D0DB1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E3F9C8-7501-ED82-AC6D-02F260AC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8D9196-9FC9-DECB-76FC-BEAF5ECA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A7E4DE-D9C2-4725-2505-C019AA11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E2B353-E45A-F48E-6568-3B7C9392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92A147-C74D-86A1-3F1F-3EFDC47D7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E7012B-BB26-8024-83A5-B2247252B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D54C3A-FFD1-AF49-599F-DCA75861F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15E860-E2EC-3FFA-F824-EA62C832A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FDDD64-FCA9-720F-BDFA-A7129F24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64146E-3230-7C21-B812-46C0361B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CE63B6-4EC7-0531-F995-331CE5A0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92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A74E6-2704-F381-9174-CD4D887C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148318-CCB8-3891-CF64-3284ABC0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38DFFC-A80D-C5F6-62AF-F0CEF13A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5E5967-DC24-845D-6ED6-FB0014D3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88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4731EF-5FCB-5DDE-BCFD-CECAA4C1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0AC347-C250-1201-2E75-5E11B78A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AE4F44-9103-27C4-4CE6-35F7588D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73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B7D21B-375D-2079-D22C-14C9CD59F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EE5E25-B942-7818-49E9-F52DCA219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970A93-1BF9-F61E-46B1-A61DDF07F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6C811-89F8-831D-FDBB-1464856D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19D139-76B0-63B9-D1E1-33C5E833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386E1D-60C5-30A0-D437-D10B74CD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19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A6036-FD7F-1D9B-8837-7FECDCA73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433BCB4-6110-DD40-297B-8F6261BDD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878192-1F91-1E02-E476-2A86A1E53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E29B83-B253-45A4-129D-39962171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657003-23E6-5389-B94D-7B1575F9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70A1D5-5CCE-8464-42F7-B2382A51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36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F0FD0A-8523-2A43-B439-96B2C4DDA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02FE1-2CAF-8D3B-AE32-074CF78C7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462C65-66CA-B807-433C-3A25C92899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A72C46-C057-F642-96B1-DD9D37CE48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26D347-C23B-29B6-8621-1ADFD25F9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D77B7-980B-11BA-7D19-4977F769B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275949-345B-4443-816C-EBFD1124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82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6D63398-EEE4-4E6A-BEF3-E92924A28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0"/>
            <a:ext cx="12226755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804B24-17AC-406D-9636-1332F5DF9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03156" y="-2460574"/>
            <a:ext cx="6859919" cy="1177723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-864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8000"/>
                </a:schemeClr>
              </a:gs>
              <a:gs pos="99000">
                <a:srgbClr val="000000">
                  <a:alpha val="46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626703">
            <a:off x="1164940" y="1025588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0DF94D-F28F-435E-AD56-C40FC99AF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2409782"/>
            <a:ext cx="12221732" cy="444325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11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F952EE-9AAE-4D81-BF98-35DF71334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942096" y="-2872097"/>
            <a:ext cx="6407535" cy="12151737"/>
          </a:xfrm>
          <a:prstGeom prst="rect">
            <a:avLst/>
          </a:prstGeom>
          <a:gradFill>
            <a:gsLst>
              <a:gs pos="1000">
                <a:srgbClr val="000000">
                  <a:alpha val="33000"/>
                </a:srgb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9989D364-6457-62C3-70A0-64A1AEE7640A}"/>
              </a:ext>
            </a:extLst>
          </p:cNvPr>
          <p:cNvSpPr txBox="1">
            <a:spLocks/>
          </p:cNvSpPr>
          <p:nvPr/>
        </p:nvSpPr>
        <p:spPr>
          <a:xfrm>
            <a:off x="352235" y="229414"/>
            <a:ext cx="5743765" cy="276603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6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fr-FR" sz="3600" dirty="0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d.property</a:t>
            </a:r>
            <a:r>
              <a:rPr lang="fr-FR" sz="36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fr-FR" sz="2400" dirty="0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d.town</a:t>
            </a:r>
            <a:r>
              <a:rPr lang="fr-FR" sz="24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starts at </a:t>
            </a:r>
            <a:r>
              <a:rPr lang="fr-FR" sz="2400" b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fr-FR" sz="2400" b="1" dirty="0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d.price:formatC</a:t>
            </a:r>
            <a:r>
              <a:rPr lang="fr-FR" sz="2400" b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i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fr-FR" sz="1600" i="1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600" i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.description</a:t>
            </a:r>
            <a:r>
              <a:rPr lang="fr-FR" sz="1600" i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95A8AFF-95D8-333F-1342-F6E3B7247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480486"/>
              </p:ext>
            </p:extLst>
          </p:nvPr>
        </p:nvGraphicFramePr>
        <p:xfrm>
          <a:off x="444499" y="4427479"/>
          <a:ext cx="5651501" cy="1955634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525147">
                  <a:extLst>
                    <a:ext uri="{9D8B030D-6E8A-4147-A177-3AD203B41FA5}">
                      <a16:colId xmlns:a16="http://schemas.microsoft.com/office/drawing/2014/main" val="2847979740"/>
                    </a:ext>
                  </a:extLst>
                </a:gridCol>
                <a:gridCol w="1358687">
                  <a:extLst>
                    <a:ext uri="{9D8B030D-6E8A-4147-A177-3AD203B41FA5}">
                      <a16:colId xmlns:a16="http://schemas.microsoft.com/office/drawing/2014/main" val="383100445"/>
                    </a:ext>
                  </a:extLst>
                </a:gridCol>
                <a:gridCol w="525714">
                  <a:extLst>
                    <a:ext uri="{9D8B030D-6E8A-4147-A177-3AD203B41FA5}">
                      <a16:colId xmlns:a16="http://schemas.microsoft.com/office/drawing/2014/main" val="1731905239"/>
                    </a:ext>
                  </a:extLst>
                </a:gridCol>
                <a:gridCol w="1358120">
                  <a:extLst>
                    <a:ext uri="{9D8B030D-6E8A-4147-A177-3AD203B41FA5}">
                      <a16:colId xmlns:a16="http://schemas.microsoft.com/office/drawing/2014/main" val="3149860930"/>
                    </a:ext>
                  </a:extLst>
                </a:gridCol>
                <a:gridCol w="526280">
                  <a:extLst>
                    <a:ext uri="{9D8B030D-6E8A-4147-A177-3AD203B41FA5}">
                      <a16:colId xmlns:a16="http://schemas.microsoft.com/office/drawing/2014/main" val="573544641"/>
                    </a:ext>
                  </a:extLst>
                </a:gridCol>
                <a:gridCol w="1357553">
                  <a:extLst>
                    <a:ext uri="{9D8B030D-6E8A-4147-A177-3AD203B41FA5}">
                      <a16:colId xmlns:a16="http://schemas.microsoft.com/office/drawing/2014/main" val="2036463933"/>
                    </a:ext>
                  </a:extLst>
                </a:gridCol>
              </a:tblGrid>
              <a:tr h="325939">
                <a:tc rowSpan="2"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Living area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 surface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86851"/>
                  </a:ext>
                </a:extLst>
              </a:tr>
              <a:tr h="32593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d.property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d.livArea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m</a:t>
                      </a:r>
                      <a:r>
                        <a:rPr lang="fr-FR" sz="1300" baseline="300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d.landArea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m</a:t>
                      </a:r>
                      <a:r>
                        <a:rPr lang="fr-FR" sz="1300" baseline="300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797314"/>
                  </a:ext>
                </a:extLst>
              </a:tr>
              <a:tr h="325939">
                <a:tc rowSpan="2"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Rooms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Bedrooms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Bathrooms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903229"/>
                  </a:ext>
                </a:extLst>
              </a:tr>
              <a:tr h="32593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d.rooms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d.bedroom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d.bathroom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7006"/>
                  </a:ext>
                </a:extLst>
              </a:tr>
              <a:tr h="325939">
                <a:tc rowSpan="2"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Heating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Parking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400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</a:t>
                      </a:r>
                      <a:r>
                        <a:rPr lang="fr-FR" sz="1400" dirty="0">
                          <a:solidFill>
                            <a:srgbClr val="0B28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400" i="1" dirty="0">
                        <a:solidFill>
                          <a:srgbClr val="0B28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974293"/>
                  </a:ext>
                </a:extLst>
              </a:tr>
              <a:tr h="32593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d.heat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d.park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fr-FR" sz="1300" dirty="0" err="1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d.other</a:t>
                      </a:r>
                      <a:r>
                        <a:rPr lang="fr-FR" sz="1300" dirty="0">
                          <a:solidFill>
                            <a:srgbClr val="17415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581525"/>
                  </a:ext>
                </a:extLst>
              </a:tr>
            </a:tbl>
          </a:graphicData>
        </a:graphic>
      </p:graphicFrame>
      <p:pic>
        <p:nvPicPr>
          <p:cNvPr id="5" name="Graphique 1">
            <a:extLst>
              <a:ext uri="{FF2B5EF4-FFF2-40B4-BE49-F238E27FC236}">
                <a16:creationId xmlns:a16="http://schemas.microsoft.com/office/drawing/2014/main" id="{FEF3DC00-9C81-6422-E675-1B1A54A7B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605" y="4598019"/>
            <a:ext cx="298450" cy="298450"/>
          </a:xfrm>
          <a:prstGeom prst="rect">
            <a:avLst/>
          </a:prstGeom>
        </p:spPr>
      </p:pic>
      <p:pic>
        <p:nvPicPr>
          <p:cNvPr id="6" name="Graphique 2">
            <a:extLst>
              <a:ext uri="{FF2B5EF4-FFF2-40B4-BE49-F238E27FC236}">
                <a16:creationId xmlns:a16="http://schemas.microsoft.com/office/drawing/2014/main" id="{81498E9D-A1FA-B5C1-AA04-15D511B4F2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5605" y="5252689"/>
            <a:ext cx="298450" cy="298450"/>
          </a:xfrm>
          <a:prstGeom prst="rect">
            <a:avLst/>
          </a:prstGeom>
        </p:spPr>
      </p:pic>
      <p:pic>
        <p:nvPicPr>
          <p:cNvPr id="8" name="Graphique 12">
            <a:extLst>
              <a:ext uri="{FF2B5EF4-FFF2-40B4-BE49-F238E27FC236}">
                <a16:creationId xmlns:a16="http://schemas.microsoft.com/office/drawing/2014/main" id="{190FA509-258F-22AD-E2A9-7B6C92C31B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5605" y="5907359"/>
            <a:ext cx="298450" cy="298450"/>
          </a:xfrm>
          <a:prstGeom prst="rect">
            <a:avLst/>
          </a:prstGeom>
        </p:spPr>
      </p:pic>
      <p:pic>
        <p:nvPicPr>
          <p:cNvPr id="10" name="Graphique 4">
            <a:extLst>
              <a:ext uri="{FF2B5EF4-FFF2-40B4-BE49-F238E27FC236}">
                <a16:creationId xmlns:a16="http://schemas.microsoft.com/office/drawing/2014/main" id="{7E4C0F65-4BB2-180B-8617-3DE7938FC14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45730" y="4593404"/>
            <a:ext cx="298450" cy="298450"/>
          </a:xfrm>
          <a:prstGeom prst="rect">
            <a:avLst/>
          </a:prstGeom>
        </p:spPr>
      </p:pic>
      <p:pic>
        <p:nvPicPr>
          <p:cNvPr id="12" name="Graphique 5">
            <a:extLst>
              <a:ext uri="{FF2B5EF4-FFF2-40B4-BE49-F238E27FC236}">
                <a16:creationId xmlns:a16="http://schemas.microsoft.com/office/drawing/2014/main" id="{CD99ACD5-1FC9-1F5B-C236-A55D00A99B9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44369" y="5248074"/>
            <a:ext cx="298450" cy="298450"/>
          </a:xfrm>
          <a:prstGeom prst="rect">
            <a:avLst/>
          </a:prstGeom>
        </p:spPr>
      </p:pic>
      <p:pic>
        <p:nvPicPr>
          <p:cNvPr id="14" name="Graphique 13">
            <a:extLst>
              <a:ext uri="{FF2B5EF4-FFF2-40B4-BE49-F238E27FC236}">
                <a16:creationId xmlns:a16="http://schemas.microsoft.com/office/drawing/2014/main" id="{0206B1E8-8954-762C-7101-0BA8293DC4D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444369" y="5900863"/>
            <a:ext cx="298450" cy="298450"/>
          </a:xfrm>
          <a:prstGeom prst="rect">
            <a:avLst/>
          </a:prstGeom>
        </p:spPr>
      </p:pic>
      <p:pic>
        <p:nvPicPr>
          <p:cNvPr id="16" name="Graphique 10">
            <a:extLst>
              <a:ext uri="{FF2B5EF4-FFF2-40B4-BE49-F238E27FC236}">
                <a16:creationId xmlns:a16="http://schemas.microsoft.com/office/drawing/2014/main" id="{4316C787-71E5-5C66-9F1B-26717AD09F5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25680" y="4593404"/>
            <a:ext cx="298450" cy="298450"/>
          </a:xfrm>
          <a:prstGeom prst="rect">
            <a:avLst/>
          </a:prstGeom>
        </p:spPr>
      </p:pic>
      <p:pic>
        <p:nvPicPr>
          <p:cNvPr id="18" name="Graphique 8">
            <a:extLst>
              <a:ext uri="{FF2B5EF4-FFF2-40B4-BE49-F238E27FC236}">
                <a16:creationId xmlns:a16="http://schemas.microsoft.com/office/drawing/2014/main" id="{F488473C-2694-5E6D-39E0-DCCC35A1E0A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325680" y="5248074"/>
            <a:ext cx="298450" cy="298450"/>
          </a:xfrm>
          <a:prstGeom prst="rect">
            <a:avLst/>
          </a:prstGeom>
        </p:spPr>
      </p:pic>
      <p:pic>
        <p:nvPicPr>
          <p:cNvPr id="20" name="Graphique 9">
            <a:extLst>
              <a:ext uri="{FF2B5EF4-FFF2-40B4-BE49-F238E27FC236}">
                <a16:creationId xmlns:a16="http://schemas.microsoft.com/office/drawing/2014/main" id="{9E473427-4DAD-D589-BC57-61B6A4A8B52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325680" y="5900863"/>
            <a:ext cx="298450" cy="298450"/>
          </a:xfrm>
          <a:prstGeom prst="rect">
            <a:avLst/>
          </a:prstGeom>
        </p:spPr>
      </p:pic>
      <p:pic>
        <p:nvPicPr>
          <p:cNvPr id="28" name="Image 27" descr="{d.picture}">
            <a:extLst>
              <a:ext uri="{FF2B5EF4-FFF2-40B4-BE49-F238E27FC236}">
                <a16:creationId xmlns:a16="http://schemas.microsoft.com/office/drawing/2014/main" id="{17FD29E6-7640-5F53-0C04-A734A5B128F8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6550959" y="-9168"/>
            <a:ext cx="5673851" cy="378552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E643C22C-325F-C228-B6CF-7EAD150D13DF}"/>
              </a:ext>
            </a:extLst>
          </p:cNvPr>
          <p:cNvSpPr/>
          <p:nvPr/>
        </p:nvSpPr>
        <p:spPr>
          <a:xfrm>
            <a:off x="6550958" y="3776352"/>
            <a:ext cx="5666028" cy="3081648"/>
          </a:xfrm>
          <a:prstGeom prst="rect">
            <a:avLst/>
          </a:prstGeom>
          <a:solidFill>
            <a:srgbClr val="CCE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 de texte 4">
            <a:extLst>
              <a:ext uri="{FF2B5EF4-FFF2-40B4-BE49-F238E27FC236}">
                <a16:creationId xmlns:a16="http://schemas.microsoft.com/office/drawing/2014/main" id="{7A31D69A-B804-71D1-16D9-F6A00D6DE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251" y="4250742"/>
            <a:ext cx="1800225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Energy-efficient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 Box 72">
            <a:extLst>
              <a:ext uri="{FF2B5EF4-FFF2-40B4-BE49-F238E27FC236}">
                <a16:creationId xmlns:a16="http://schemas.microsoft.com/office/drawing/2014/main" id="{46731445-FB5B-A72A-EF80-673FD2163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251" y="6409742"/>
            <a:ext cx="1800225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Energy-intensive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Flèche : pentagone 3" descr="{d.DPE:ifLT(51):show(0):ifLT(91):show(0.75):ifLT(151):show(1.5):ifLT(231):show(2.25):ifLT(331):show(3):ifLT(451):show(3.75):ifLT(45100):show(4.5):transform(y,cm)}">
            <a:extLst>
              <a:ext uri="{FF2B5EF4-FFF2-40B4-BE49-F238E27FC236}">
                <a16:creationId xmlns:a16="http://schemas.microsoft.com/office/drawing/2014/main" id="{7B0DB503-4B2E-FC76-60AA-BC436C2ACE4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32304" y="4518000"/>
            <a:ext cx="360363" cy="179388"/>
          </a:xfrm>
          <a:prstGeom prst="homePlate">
            <a:avLst>
              <a:gd name="adj" fmla="val 50221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{</a:t>
            </a:r>
            <a:r>
              <a:rPr kumimoji="0" lang="fr-FR" altLang="fr-FR" sz="4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d.DPE</a:t>
            </a:r>
            <a:r>
              <a:rPr kumimoji="0" lang="fr-FR" altLang="fr-FR" sz="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}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AutoShape 70" descr="{d.GHG:ifLT(6):show(0):ifLT(11):show(0.75):ifLT(21):show(1.5):ifLT(36):show(2.25):ifLT(56):show(3):ifLT(81):show(3.75):ifLT(8100):show(4.5):transform(y,cm)}">
            <a:extLst>
              <a:ext uri="{FF2B5EF4-FFF2-40B4-BE49-F238E27FC236}">
                <a16:creationId xmlns:a16="http://schemas.microsoft.com/office/drawing/2014/main" id="{3E829E6F-199E-2711-9F7A-B0D368917A6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413263" y="4520617"/>
            <a:ext cx="360363" cy="179388"/>
          </a:xfrm>
          <a:prstGeom prst="homePlate">
            <a:avLst>
              <a:gd name="adj" fmla="val 50221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{</a:t>
            </a:r>
            <a:r>
              <a:rPr kumimoji="0" lang="fr-FR" altLang="fr-FR" sz="4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d.GHG</a:t>
            </a:r>
            <a:r>
              <a:rPr kumimoji="0" lang="fr-FR" altLang="fr-FR" sz="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}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Text Box 67" descr="{d.DPE:ifLT(51):show(0):ifLT(91):show(0.75):ifLT(151):show(1.5):ifLT(231):show(2.25):ifLT(331):show(3):ifLT(451):show(3.75):ifLT(45100):show(4.5):transform(y,cm)}">
            <a:extLst>
              <a:ext uri="{FF2B5EF4-FFF2-40B4-BE49-F238E27FC236}">
                <a16:creationId xmlns:a16="http://schemas.microsoft.com/office/drawing/2014/main" id="{0CB9FA6B-5492-8F85-E35E-4658E20DC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4386" y="4695936"/>
            <a:ext cx="46355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kWh/m².an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Text Box 66" descr="{d.GHG:ifLT(6):show(0):ifLT(11):show(0.75):ifLT(21):show(1.5):ifLT(36):show(2.25):ifLT(56):show(3):ifLT(81):show(3.75):ifLT(8100):show(4.5):transform(y,cm)}">
            <a:extLst>
              <a:ext uri="{FF2B5EF4-FFF2-40B4-BE49-F238E27FC236}">
                <a16:creationId xmlns:a16="http://schemas.microsoft.com/office/drawing/2014/main" id="{422F9363-A1BE-3B0A-73C4-41B7AD7AD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8483" y="4700005"/>
            <a:ext cx="5969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kg CO</a:t>
            </a:r>
            <a:r>
              <a:rPr kumimoji="0" lang="fr-FR" altLang="fr-FR" sz="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</a:t>
            </a: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/m².an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86" descr="{d.DPE:ifLT(51):show(0):ifLT(91):show(0.75):ifLT(151):show(1.5):ifLT(231):show(2.25):ifLT(331):show(3):ifLT(451):show(3.75):ifLT(45100):show(4.5):transform(y,cm)}">
            <a:extLst>
              <a:ext uri="{FF2B5EF4-FFF2-40B4-BE49-F238E27FC236}">
                <a16:creationId xmlns:a16="http://schemas.microsoft.com/office/drawing/2014/main" id="{C1F4C46D-997C-592C-830C-ECB8BD49797B}"/>
              </a:ext>
            </a:extLst>
          </p:cNvPr>
          <p:cNvSpPr/>
          <p:nvPr/>
        </p:nvSpPr>
        <p:spPr>
          <a:xfrm>
            <a:off x="7712976" y="4599218"/>
            <a:ext cx="1214582" cy="18000"/>
          </a:xfrm>
          <a:prstGeom prst="rect">
            <a:avLst/>
          </a:prstGeom>
          <a:solidFill>
            <a:schemeClr val="tx1"/>
          </a:solidFill>
          <a:ln w="127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Titre 1">
            <a:extLst>
              <a:ext uri="{FF2B5EF4-FFF2-40B4-BE49-F238E27FC236}">
                <a16:creationId xmlns:a16="http://schemas.microsoft.com/office/drawing/2014/main" id="{092F470D-4BA9-3849-E960-DD57940077F5}"/>
              </a:ext>
            </a:extLst>
          </p:cNvPr>
          <p:cNvSpPr txBox="1">
            <a:spLocks/>
          </p:cNvSpPr>
          <p:nvPr/>
        </p:nvSpPr>
        <p:spPr>
          <a:xfrm>
            <a:off x="352234" y="3996376"/>
            <a:ext cx="5743765" cy="4066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</a:t>
            </a:r>
            <a:r>
              <a:rPr lang="fr-FR" sz="2000" b="1" dirty="0">
                <a:solidFill>
                  <a:srgbClr val="E7F0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endParaRPr lang="fr-FR" sz="2400" b="1" dirty="0">
              <a:solidFill>
                <a:srgbClr val="E7F0F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itre 1">
            <a:extLst>
              <a:ext uri="{FF2B5EF4-FFF2-40B4-BE49-F238E27FC236}">
                <a16:creationId xmlns:a16="http://schemas.microsoft.com/office/drawing/2014/main" id="{76125C6F-120D-A5F4-2669-5E611D7C9AF8}"/>
              </a:ext>
            </a:extLst>
          </p:cNvPr>
          <p:cNvSpPr txBox="1">
            <a:spLocks/>
          </p:cNvSpPr>
          <p:nvPr/>
        </p:nvSpPr>
        <p:spPr>
          <a:xfrm>
            <a:off x="3533775" y="131886"/>
            <a:ext cx="2562224" cy="131136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sz="18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us to </a:t>
            </a:r>
            <a:r>
              <a:rPr lang="fr-FR" sz="1800" dirty="0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sz="1800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 more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sz="2000" b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fr-FR" sz="2000" b="1" dirty="0" err="1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d.contact</a:t>
            </a:r>
            <a:r>
              <a:rPr lang="fr-FR" sz="2000" b="1" dirty="0">
                <a:solidFill>
                  <a:srgbClr val="CCE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fr-FR" sz="2400" b="1" dirty="0">
              <a:solidFill>
                <a:srgbClr val="E7F0F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" name="Graphique 15">
            <a:extLst>
              <a:ext uri="{FF2B5EF4-FFF2-40B4-BE49-F238E27FC236}">
                <a16:creationId xmlns:a16="http://schemas.microsoft.com/office/drawing/2014/main" id="{8E2DDE09-57D0-1924-453A-450373B4A09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387692" y="204987"/>
            <a:ext cx="200308" cy="200308"/>
          </a:xfrm>
          <a:prstGeom prst="rect">
            <a:avLst/>
          </a:prstGeom>
        </p:spPr>
      </p:pic>
      <p:sp>
        <p:nvSpPr>
          <p:cNvPr id="63" name="AutoShape 65">
            <a:extLst>
              <a:ext uri="{FF2B5EF4-FFF2-40B4-BE49-F238E27FC236}">
                <a16:creationId xmlns:a16="http://schemas.microsoft.com/office/drawing/2014/main" id="{AF2BD62D-8519-3C2B-4C62-C636C6FCF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6139867"/>
            <a:ext cx="1800225" cy="179388"/>
          </a:xfrm>
          <a:prstGeom prst="homePlate">
            <a:avLst>
              <a:gd name="adj" fmla="val 50177"/>
            </a:avLst>
          </a:prstGeom>
          <a:solidFill>
            <a:srgbClr val="E20C1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&gt; 450                                               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utoShape 64">
            <a:extLst>
              <a:ext uri="{FF2B5EF4-FFF2-40B4-BE49-F238E27FC236}">
                <a16:creationId xmlns:a16="http://schemas.microsoft.com/office/drawing/2014/main" id="{EB4F0883-06D1-27E7-4D42-6BCC3DA83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5869992"/>
            <a:ext cx="1619250" cy="179388"/>
          </a:xfrm>
          <a:prstGeom prst="homePlate">
            <a:avLst>
              <a:gd name="adj" fmla="val 50147"/>
            </a:avLst>
          </a:prstGeom>
          <a:solidFill>
            <a:srgbClr val="EA6A0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331 à 450                                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utoShape 63">
            <a:extLst>
              <a:ext uri="{FF2B5EF4-FFF2-40B4-BE49-F238E27FC236}">
                <a16:creationId xmlns:a16="http://schemas.microsoft.com/office/drawing/2014/main" id="{4121123C-F236-27CE-F2AF-BD772F8C0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5600117"/>
            <a:ext cx="1439863" cy="179388"/>
          </a:xfrm>
          <a:prstGeom prst="homePlate">
            <a:avLst>
              <a:gd name="adj" fmla="val 50166"/>
            </a:avLst>
          </a:prstGeom>
          <a:solidFill>
            <a:srgbClr val="F7BA0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231 à 330         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AutoShape 62">
            <a:extLst>
              <a:ext uri="{FF2B5EF4-FFF2-40B4-BE49-F238E27FC236}">
                <a16:creationId xmlns:a16="http://schemas.microsoft.com/office/drawing/2014/main" id="{2020CD66-43C8-C133-0C0F-4A18C8916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5060367"/>
            <a:ext cx="1079500" cy="179388"/>
          </a:xfrm>
          <a:prstGeom prst="homePlate">
            <a:avLst>
              <a:gd name="adj" fmla="val 50147"/>
            </a:avLst>
          </a:prstGeom>
          <a:solidFill>
            <a:srgbClr val="CAD2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91 à 150        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AutoShape 61">
            <a:extLst>
              <a:ext uri="{FF2B5EF4-FFF2-40B4-BE49-F238E27FC236}">
                <a16:creationId xmlns:a16="http://schemas.microsoft.com/office/drawing/2014/main" id="{7F6E6AAA-6F45-2089-F7A0-F082CDB05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4790492"/>
            <a:ext cx="900113" cy="179388"/>
          </a:xfrm>
          <a:prstGeom prst="homePlate">
            <a:avLst>
              <a:gd name="adj" fmla="val 50177"/>
            </a:avLst>
          </a:prstGeom>
          <a:solidFill>
            <a:srgbClr val="7AAA2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51 à 90  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AutoShape 60">
            <a:extLst>
              <a:ext uri="{FF2B5EF4-FFF2-40B4-BE49-F238E27FC236}">
                <a16:creationId xmlns:a16="http://schemas.microsoft.com/office/drawing/2014/main" id="{5671C2B0-BEAD-7277-6BEB-CD3832C6D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4520617"/>
            <a:ext cx="720725" cy="179388"/>
          </a:xfrm>
          <a:prstGeom prst="homePlate">
            <a:avLst>
              <a:gd name="adj" fmla="val 50221"/>
            </a:avLst>
          </a:prstGeom>
          <a:solidFill>
            <a:srgbClr val="018E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≤ 50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AutoShape 59">
            <a:extLst>
              <a:ext uri="{FF2B5EF4-FFF2-40B4-BE49-F238E27FC236}">
                <a16:creationId xmlns:a16="http://schemas.microsoft.com/office/drawing/2014/main" id="{54DA9385-88FC-B0EF-68E1-4AEC14FC6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51" y="5330242"/>
            <a:ext cx="1260475" cy="179388"/>
          </a:xfrm>
          <a:prstGeom prst="homePlate">
            <a:avLst>
              <a:gd name="adj" fmla="val 50194"/>
            </a:avLst>
          </a:prstGeom>
          <a:solidFill>
            <a:srgbClr val="FCEB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151 à 230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8" descr="{d.GHG:ifLT(6):show(0):ifLT(11):show(0.75):ifLT(21):show(1.5):ifLT(36):show(2.25):ifLT(56):show(3):ifLT(81):show(3.75):ifLT(8100):show(4.5):transform(y,cm)}">
            <a:extLst>
              <a:ext uri="{FF2B5EF4-FFF2-40B4-BE49-F238E27FC236}">
                <a16:creationId xmlns:a16="http://schemas.microsoft.com/office/drawing/2014/main" id="{A6E63B78-A329-EB04-7F43-E63E20E2AF76}"/>
              </a:ext>
            </a:extLst>
          </p:cNvPr>
          <p:cNvSpPr/>
          <p:nvPr/>
        </p:nvSpPr>
        <p:spPr>
          <a:xfrm>
            <a:off x="10193141" y="4601311"/>
            <a:ext cx="1214582" cy="18000"/>
          </a:xfrm>
          <a:prstGeom prst="rect">
            <a:avLst/>
          </a:prstGeom>
          <a:solidFill>
            <a:schemeClr val="tx1"/>
          </a:solidFill>
          <a:ln w="127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AutoShape 58">
            <a:extLst>
              <a:ext uri="{FF2B5EF4-FFF2-40B4-BE49-F238E27FC236}">
                <a16:creationId xmlns:a16="http://schemas.microsoft.com/office/drawing/2014/main" id="{AB8267A7-4963-2ABB-A51B-6EE36F650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6139867"/>
            <a:ext cx="1800225" cy="179388"/>
          </a:xfrm>
          <a:prstGeom prst="homePlate">
            <a:avLst>
              <a:gd name="adj" fmla="val 50177"/>
            </a:avLst>
          </a:prstGeom>
          <a:solidFill>
            <a:srgbClr val="8C37E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&gt;80                                   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AutoShape 57">
            <a:extLst>
              <a:ext uri="{FF2B5EF4-FFF2-40B4-BE49-F238E27FC236}">
                <a16:creationId xmlns:a16="http://schemas.microsoft.com/office/drawing/2014/main" id="{A3DA186C-7DCD-FB33-C599-369411314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5869992"/>
            <a:ext cx="1619250" cy="179388"/>
          </a:xfrm>
          <a:prstGeom prst="homePlate">
            <a:avLst>
              <a:gd name="adj" fmla="val 50147"/>
            </a:avLst>
          </a:prstGeom>
          <a:solidFill>
            <a:srgbClr val="974AE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56 à 80                      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AutoShape 56">
            <a:extLst>
              <a:ext uri="{FF2B5EF4-FFF2-40B4-BE49-F238E27FC236}">
                <a16:creationId xmlns:a16="http://schemas.microsoft.com/office/drawing/2014/main" id="{40981BB0-E56D-4E53-8DA6-3A70A5290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5600117"/>
            <a:ext cx="1439862" cy="179388"/>
          </a:xfrm>
          <a:prstGeom prst="homePlate">
            <a:avLst>
              <a:gd name="adj" fmla="val 50166"/>
            </a:avLst>
          </a:prstGeom>
          <a:solidFill>
            <a:srgbClr val="AC71E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36 à 55             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AutoShape 55">
            <a:extLst>
              <a:ext uri="{FF2B5EF4-FFF2-40B4-BE49-F238E27FC236}">
                <a16:creationId xmlns:a16="http://schemas.microsoft.com/office/drawing/2014/main" id="{8861EB7E-DDC3-EE92-43FC-F5F192169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5330242"/>
            <a:ext cx="1260475" cy="179388"/>
          </a:xfrm>
          <a:prstGeom prst="homePlate">
            <a:avLst>
              <a:gd name="adj" fmla="val 50194"/>
            </a:avLst>
          </a:prstGeom>
          <a:solidFill>
            <a:srgbClr val="C294F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21 à 35        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AutoShape 54">
            <a:extLst>
              <a:ext uri="{FF2B5EF4-FFF2-40B4-BE49-F238E27FC236}">
                <a16:creationId xmlns:a16="http://schemas.microsoft.com/office/drawing/2014/main" id="{682846FC-24D3-66D5-1FB5-52537A56C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5060367"/>
            <a:ext cx="1079500" cy="179388"/>
          </a:xfrm>
          <a:prstGeom prst="homePlate">
            <a:avLst>
              <a:gd name="adj" fmla="val 50147"/>
            </a:avLst>
          </a:prstGeom>
          <a:solidFill>
            <a:srgbClr val="CAA9F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11 à 20       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AutoShape 53">
            <a:extLst>
              <a:ext uri="{FF2B5EF4-FFF2-40B4-BE49-F238E27FC236}">
                <a16:creationId xmlns:a16="http://schemas.microsoft.com/office/drawing/2014/main" id="{708DBF96-4A5E-7524-37E3-BF79C5577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4790492"/>
            <a:ext cx="900112" cy="179388"/>
          </a:xfrm>
          <a:prstGeom prst="homePlate">
            <a:avLst>
              <a:gd name="adj" fmla="val 50177"/>
            </a:avLst>
          </a:prstGeom>
          <a:solidFill>
            <a:srgbClr val="E2CEF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6 à 10                 </a:t>
            </a: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AutoShape 52">
            <a:extLst>
              <a:ext uri="{FF2B5EF4-FFF2-40B4-BE49-F238E27FC236}">
                <a16:creationId xmlns:a16="http://schemas.microsoft.com/office/drawing/2014/main" id="{BB4E9FA5-0514-3AD0-651D-C8110D377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210" y="4520617"/>
            <a:ext cx="720725" cy="179388"/>
          </a:xfrm>
          <a:prstGeom prst="homePlate">
            <a:avLst>
              <a:gd name="adj" fmla="val 50221"/>
            </a:avLst>
          </a:prstGeom>
          <a:solidFill>
            <a:srgbClr val="EEE4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≤ 5       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Text Box 51">
            <a:extLst>
              <a:ext uri="{FF2B5EF4-FFF2-40B4-BE49-F238E27FC236}">
                <a16:creationId xmlns:a16="http://schemas.microsoft.com/office/drawing/2014/main" id="{B777C910-1EB3-FE4B-B132-EC9F18B86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3210" y="4250742"/>
            <a:ext cx="1800225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Low GHG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 Box 50">
            <a:extLst>
              <a:ext uri="{FF2B5EF4-FFF2-40B4-BE49-F238E27FC236}">
                <a16:creationId xmlns:a16="http://schemas.microsoft.com/office/drawing/2014/main" id="{88749710-B014-EDD1-21AE-2C0574033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3210" y="6409742"/>
            <a:ext cx="1800225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High GHG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355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177</Words>
  <Application>Microsoft Macintosh PowerPoint</Application>
  <PresentationFormat>Grand écran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Béatrice Grelaud</dc:creator>
  <cp:keywords/>
  <dc:description>{o.preReleaseFeatureIn=4022011}</dc:description>
  <cp:lastModifiedBy>Béatrice Grelaud</cp:lastModifiedBy>
  <cp:revision>104</cp:revision>
  <dcterms:created xsi:type="dcterms:W3CDTF">2024-09-25T14:13:57Z</dcterms:created>
  <dcterms:modified xsi:type="dcterms:W3CDTF">2024-11-29T17:32:01Z</dcterms:modified>
  <cp:category/>
</cp:coreProperties>
</file>